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1" r:id="rId3"/>
    <p:sldId id="262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9-03T14:32:15.923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9-03T14:32:32.30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9-03T14:32:33.469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9-03T14:32:43.816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9-03T14:32:45.58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9-03T14:32:47.794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9-03T14:32:48.156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9-03T14:32:49.103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9-03T14:32:15.923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9-03T14:32:32.30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9-03T14:32:33.469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9-03T14:32:32.30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9-03T14:32:43.816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9-03T14:32:45.58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0 1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9-03T14:32:47.794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9-03T14:32:48.156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9-03T14:32:49.103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9-03T14:32:33.469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9-03T14:32:43.816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9-03T14:32:45.58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9-03T14:32:47.794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9-03T14:32:48.156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9-03T14:32:49.103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9-03T14:32:15.923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064D5-5508-47C4-9A5E-3BA81D72C0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38E374-101C-41A1-86C3-17B9D21CB9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97F24-C548-4BEA-A2F2-8ADC049E2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1629E-F5E3-4A14-AEE0-5B5443F7568C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5CB0FB-5B4C-4180-89D1-78BA79F52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D02C7B-194E-4039-8322-EE5F6EA66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19CB-F15E-44CD-A27E-DC94C9C1B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217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55821A-02A5-4909-9810-AC8BD26B6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4152BB-83F0-4D3D-99CE-6B923FF8B7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2E9BCD-CF0C-435A-B0CA-3F8B6AA4C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1629E-F5E3-4A14-AEE0-5B5443F7568C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8A3C4B-B99B-4012-9437-EDB9D0087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2AE7A5-0406-4F81-B172-DB72D8A95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19CB-F15E-44CD-A27E-DC94C9C1B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459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89AB02F-DB64-40B0-A122-99A2E80387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69637C-2720-4258-B225-350D9A0DA8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8F006D-DA4B-409D-B435-A6A400BE9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1629E-F5E3-4A14-AEE0-5B5443F7568C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41A04-BA2E-4583-9559-59DAA1E44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C1C062-774F-45EF-989A-3A72BB527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19CB-F15E-44CD-A27E-DC94C9C1B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24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F9A335-C98F-48FF-8B59-AF792AE05F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BC7E8B-BC09-4B93-B478-0CACCD7A9B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B01141-48DC-40FC-AB1C-A0A710A15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1629E-F5E3-4A14-AEE0-5B5443F7568C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DD4B7E-2C33-42A3-86F2-491121E04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130AF6-8F22-4FBA-A3A1-FDB21FCAD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19CB-F15E-44CD-A27E-DC94C9C1B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788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33E81-B70E-40C5-A074-734D6BBCD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0BA3CB-4283-4929-9217-71B882C83F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C9210D-D6F0-4A5F-BB48-9B91DAB4FF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1629E-F5E3-4A14-AEE0-5B5443F7568C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574584-FAFD-4518-B673-98EBD336F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E53D36-925B-4638-968C-7E69CA86A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19CB-F15E-44CD-A27E-DC94C9C1B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958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2E59B5-01CB-45E7-ABCE-B1079EA44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38E721-14B8-4328-88AE-5B79B97632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6705A8-9919-411B-B99D-9518601070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EA9F77-F8BF-4C6C-9464-6D4A19C20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1629E-F5E3-4A14-AEE0-5B5443F7568C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6B92C1-49B5-4F43-9522-C46144F3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42C7A1-28C7-4046-838F-0273E7CAB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19CB-F15E-44CD-A27E-DC94C9C1B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479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18F81-84AE-4BA6-B0B3-FF993B67A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014CB1-0989-4C24-9A4A-697D06F696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8F274E-6184-4560-8BB2-20A27A6495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BAD99D-EB41-4A57-8FD6-CCB10AEB1C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860E59-6F8D-4C7C-ABF6-D716771346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81B9D93-69D1-48F7-A05B-D1E356A67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1629E-F5E3-4A14-AEE0-5B5443F7568C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034B2E1-62A7-4ADF-9EC1-6989EB5AB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2C90856-FF66-411D-9AD9-E2DADE71C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19CB-F15E-44CD-A27E-DC94C9C1B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908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22480C-23BE-4793-8253-E0F0A594D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C3AC09-3110-4C75-A1CC-2EC8525AE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1629E-F5E3-4A14-AEE0-5B5443F7568C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E590B5-0E34-4C86-A36A-8A7512DB3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4D3681-4529-4091-BC3A-0DEEF48F1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19CB-F15E-44CD-A27E-DC94C9C1B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595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F6E8F7-C47B-4B47-BECE-35F96E88C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1629E-F5E3-4A14-AEE0-5B5443F7568C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C33772-3DD8-4D0D-9EF7-79C4360B5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0DAE4F-7D6B-4D3C-BAAA-1BD814CF2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19CB-F15E-44CD-A27E-DC94C9C1B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852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33BE5-7F11-4E20-ADA3-8FABA8F02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642266-933B-4528-8789-BCA942FE0E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6F1BF3-1ADA-44D7-B487-36AD12B496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E99514-FD81-44C6-8ACB-AE2CDE4AA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1629E-F5E3-4A14-AEE0-5B5443F7568C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60577E-E817-46EC-AEDE-466B204E6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C6296C-A8CA-4990-A530-D0D46933D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19CB-F15E-44CD-A27E-DC94C9C1B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248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69F67D-45AE-4333-953E-4C6CFBD767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98ED15-6884-42B2-B8DE-C927BA1169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8C5804-6012-4CE2-BC34-AD7892B02A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60CEF8-D7F3-43BA-9E7B-1AE27CB09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1629E-F5E3-4A14-AEE0-5B5443F7568C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06A65F-9CFD-4F32-83A7-B2E828351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E15A61-91FE-4DC8-972A-2571E021B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19CB-F15E-44CD-A27E-DC94C9C1B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497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3622CA-1C9F-4AB9-AA1D-A0BAF6F13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BB0D6C-24CD-4349-93C8-20F2CD07FF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F258EC-071E-4C5D-B705-2EF918C4E0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1629E-F5E3-4A14-AEE0-5B5443F7568C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E5ECB0-0FD9-4963-A943-D70FC1A4F5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E9BF75-5536-409F-85E4-52F03CF102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519CB-F15E-44CD-A27E-DC94C9C1B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707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3" Type="http://schemas.openxmlformats.org/officeDocument/2006/relationships/customXml" Target="../ink/ink1.xml"/><Relationship Id="rId7" Type="http://schemas.openxmlformats.org/officeDocument/2006/relationships/customXml" Target="../ink/ink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3.xml"/><Relationship Id="rId11" Type="http://schemas.openxmlformats.org/officeDocument/2006/relationships/customXml" Target="../ink/ink8.xml"/><Relationship Id="rId5" Type="http://schemas.openxmlformats.org/officeDocument/2006/relationships/customXml" Target="../ink/ink2.xml"/><Relationship Id="rId10" Type="http://schemas.openxmlformats.org/officeDocument/2006/relationships/customXml" Target="../ink/ink7.xml"/><Relationship Id="rId4" Type="http://schemas.openxmlformats.org/officeDocument/2006/relationships/image" Target="../media/image2.png"/><Relationship Id="rId9" Type="http://schemas.openxmlformats.org/officeDocument/2006/relationships/customXml" Target="../ink/ink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ustomXml" Target="../ink/ink13.xml"/><Relationship Id="rId3" Type="http://schemas.openxmlformats.org/officeDocument/2006/relationships/customXml" Target="../ink/ink9.xml"/><Relationship Id="rId7" Type="http://schemas.openxmlformats.org/officeDocument/2006/relationships/customXml" Target="../ink/ink1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11.xml"/><Relationship Id="rId11" Type="http://schemas.openxmlformats.org/officeDocument/2006/relationships/customXml" Target="../ink/ink16.xml"/><Relationship Id="rId5" Type="http://schemas.openxmlformats.org/officeDocument/2006/relationships/customXml" Target="../ink/ink10.xml"/><Relationship Id="rId10" Type="http://schemas.openxmlformats.org/officeDocument/2006/relationships/customXml" Target="../ink/ink15.xml"/><Relationship Id="rId4" Type="http://schemas.openxmlformats.org/officeDocument/2006/relationships/image" Target="../media/image2.png"/><Relationship Id="rId9" Type="http://schemas.openxmlformats.org/officeDocument/2006/relationships/customXml" Target="../ink/ink1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21.xml"/><Relationship Id="rId3" Type="http://schemas.openxmlformats.org/officeDocument/2006/relationships/customXml" Target="../ink/ink17.xml"/><Relationship Id="rId7" Type="http://schemas.openxmlformats.org/officeDocument/2006/relationships/customXml" Target="../ink/ink20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19.xml"/><Relationship Id="rId11" Type="http://schemas.openxmlformats.org/officeDocument/2006/relationships/customXml" Target="../ink/ink24.xml"/><Relationship Id="rId5" Type="http://schemas.openxmlformats.org/officeDocument/2006/relationships/customXml" Target="../ink/ink18.xml"/><Relationship Id="rId10" Type="http://schemas.openxmlformats.org/officeDocument/2006/relationships/customXml" Target="../ink/ink23.xml"/><Relationship Id="rId4" Type="http://schemas.openxmlformats.org/officeDocument/2006/relationships/image" Target="../media/image2.png"/><Relationship Id="rId9" Type="http://schemas.openxmlformats.org/officeDocument/2006/relationships/customXml" Target="../ink/ink2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F9A569E-B62E-42E1-B37F-CB616411592C}"/>
              </a:ext>
            </a:extLst>
          </p:cNvPr>
          <p:cNvCxnSpPr>
            <a:cxnSpLocks/>
          </p:cNvCxnSpPr>
          <p:nvPr/>
        </p:nvCxnSpPr>
        <p:spPr>
          <a:xfrm>
            <a:off x="2892790" y="664774"/>
            <a:ext cx="532630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2B50E073-A0B1-4848-9B0D-F4D82BD80F1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15000"/>
          </a:blip>
          <a:srcRect l="5501" r="19020"/>
          <a:stretch/>
        </p:blipFill>
        <p:spPr>
          <a:xfrm>
            <a:off x="5447862" y="10"/>
            <a:ext cx="6758152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graphicFrame>
        <p:nvGraphicFramePr>
          <p:cNvPr id="31" name="Table 5">
            <a:extLst>
              <a:ext uri="{FF2B5EF4-FFF2-40B4-BE49-F238E27FC236}">
                <a16:creationId xmlns:a16="http://schemas.microsoft.com/office/drawing/2014/main" id="{9359FACB-0492-4B4B-B750-519EC1C4E8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5621856"/>
              </p:ext>
            </p:extLst>
          </p:nvPr>
        </p:nvGraphicFramePr>
        <p:xfrm>
          <a:off x="357463" y="1507295"/>
          <a:ext cx="11422833" cy="3866833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1456412">
                  <a:extLst>
                    <a:ext uri="{9D8B030D-6E8A-4147-A177-3AD203B41FA5}">
                      <a16:colId xmlns:a16="http://schemas.microsoft.com/office/drawing/2014/main" val="643607657"/>
                    </a:ext>
                  </a:extLst>
                </a:gridCol>
                <a:gridCol w="5543609">
                  <a:extLst>
                    <a:ext uri="{9D8B030D-6E8A-4147-A177-3AD203B41FA5}">
                      <a16:colId xmlns:a16="http://schemas.microsoft.com/office/drawing/2014/main" val="287424796"/>
                    </a:ext>
                  </a:extLst>
                </a:gridCol>
                <a:gridCol w="2704597">
                  <a:extLst>
                    <a:ext uri="{9D8B030D-6E8A-4147-A177-3AD203B41FA5}">
                      <a16:colId xmlns:a16="http://schemas.microsoft.com/office/drawing/2014/main" val="4100876083"/>
                    </a:ext>
                  </a:extLst>
                </a:gridCol>
                <a:gridCol w="1718215">
                  <a:extLst>
                    <a:ext uri="{9D8B030D-6E8A-4147-A177-3AD203B41FA5}">
                      <a16:colId xmlns:a16="http://schemas.microsoft.com/office/drawing/2014/main" val="34747366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Time*</a:t>
                      </a:r>
                      <a:endParaRPr lang="en-US" sz="2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Title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Presenter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Organization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alpha val="8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01682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8:00 AM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Welcome &amp; Introduction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Andrea Kock, Luis Betancourt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NRC, US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3738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8:30 AM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Overview of MACCS Status and Development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Jennifer Leute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SNL, US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3485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>
                          <a:effectLst/>
                        </a:rPr>
                        <a:t>9:30 AM</a:t>
                      </a:r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>
                          <a:effectLst/>
                        </a:rPr>
                        <a:t>Break</a:t>
                      </a:r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 dirty="0">
                          <a:effectLst/>
                        </a:rPr>
                        <a:t> </a:t>
                      </a:r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 dirty="0">
                          <a:effectLst/>
                        </a:rPr>
                        <a:t> </a:t>
                      </a:r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15269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9:45 AM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Nearfield Model Enhancements in MACCS 4.1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Daniel Clayton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SNL, US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4417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10:15 AM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The NOAA HYSPLIT Atmospheric Transport and Dispersion Model: Recent Updates and Nuclear Applications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Mark Cohen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NOAA, US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4936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>
                          <a:effectLst/>
                        </a:rPr>
                        <a:t>10:45 AM</a:t>
                      </a:r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>
                          <a:effectLst/>
                        </a:rPr>
                        <a:t>Break</a:t>
                      </a:r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 dirty="0">
                          <a:effectLst/>
                        </a:rPr>
                        <a:t> </a:t>
                      </a:r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 dirty="0">
                          <a:effectLst/>
                        </a:rPr>
                        <a:t> </a:t>
                      </a:r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4277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11:00 AM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AERMOD model overview / update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Chris Owen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EPA, US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5532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11:30 AM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History of Consequence Assessment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Tom Wellock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NRC, US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96123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12:00 PM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Conclusion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Luis Betancourt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NRC, US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0920926"/>
                  </a:ext>
                </a:extLst>
              </a:tr>
            </a:tbl>
          </a:graphicData>
        </a:graphic>
      </p:graphicFrame>
      <p:sp>
        <p:nvSpPr>
          <p:cNvPr id="12" name="Title 1">
            <a:extLst>
              <a:ext uri="{FF2B5EF4-FFF2-40B4-BE49-F238E27FC236}">
                <a16:creationId xmlns:a16="http://schemas.microsoft.com/office/drawing/2014/main" id="{1E51A67C-F239-41F8-AE21-7CDAD0446295}"/>
              </a:ext>
            </a:extLst>
          </p:cNvPr>
          <p:cNvSpPr txBox="1">
            <a:spLocks/>
          </p:cNvSpPr>
          <p:nvPr/>
        </p:nvSpPr>
        <p:spPr>
          <a:xfrm>
            <a:off x="287643" y="1087627"/>
            <a:ext cx="3505695" cy="46148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Session 1: September 20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70ED2C7E-686D-4E06-B967-D6D5C741043F}"/>
                  </a:ext>
                </a:extLst>
              </p14:cNvPr>
              <p14:cNvContentPartPr/>
              <p14:nvPr/>
            </p14:nvContentPartPr>
            <p14:xfrm>
              <a:off x="213160" y="2082160"/>
              <a:ext cx="360" cy="36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70ED2C7E-686D-4E06-B967-D6D5C741043F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4520" y="2073160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18" name="Group 17">
            <a:extLst>
              <a:ext uri="{FF2B5EF4-FFF2-40B4-BE49-F238E27FC236}">
                <a16:creationId xmlns:a16="http://schemas.microsoft.com/office/drawing/2014/main" id="{964C9E4E-80E9-4630-A9B6-FADA31645112}"/>
              </a:ext>
            </a:extLst>
          </p:cNvPr>
          <p:cNvGrpSpPr/>
          <p:nvPr/>
        </p:nvGrpSpPr>
        <p:grpSpPr>
          <a:xfrm>
            <a:off x="3586360" y="6481720"/>
            <a:ext cx="360" cy="360"/>
            <a:chOff x="3586360" y="6481720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CAE48904-5177-4A6F-8DDE-3F134F2311DA}"/>
                    </a:ext>
                  </a:extLst>
                </p14:cNvPr>
                <p14:cNvContentPartPr/>
                <p14:nvPr/>
              </p14:nvContentPartPr>
              <p14:xfrm>
                <a:off x="3586360" y="6481720"/>
                <a:ext cx="360" cy="36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CAE48904-5177-4A6F-8DDE-3F134F2311DA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577360" y="647272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3D90BD2A-0515-4113-ACC6-135C4CE934AF}"/>
                    </a:ext>
                  </a:extLst>
                </p14:cNvPr>
                <p14:cNvContentPartPr/>
                <p14:nvPr/>
              </p14:nvContentPartPr>
              <p14:xfrm>
                <a:off x="3586360" y="6481720"/>
                <a:ext cx="360" cy="36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3D90BD2A-0515-4113-ACC6-135C4CE934AF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577360" y="647272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C359AD2C-2EB6-49E8-92C1-BA1D7DD877E7}"/>
                  </a:ext>
                </a:extLst>
              </p14:cNvPr>
              <p14:cNvContentPartPr/>
              <p14:nvPr/>
            </p14:nvContentPartPr>
            <p14:xfrm>
              <a:off x="3880480" y="6522400"/>
              <a:ext cx="360" cy="36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C359AD2C-2EB6-49E8-92C1-BA1D7DD877E7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71840" y="6513760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EF66171E-2A35-4AAA-905C-73A917E21599}"/>
                  </a:ext>
                </a:extLst>
              </p14:cNvPr>
              <p14:cNvContentPartPr/>
              <p14:nvPr/>
            </p14:nvContentPartPr>
            <p14:xfrm>
              <a:off x="5303560" y="6217120"/>
              <a:ext cx="360" cy="36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EF66171E-2A35-4AAA-905C-73A917E21599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294560" y="6208480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23" name="Group 22">
            <a:extLst>
              <a:ext uri="{FF2B5EF4-FFF2-40B4-BE49-F238E27FC236}">
                <a16:creationId xmlns:a16="http://schemas.microsoft.com/office/drawing/2014/main" id="{D482499B-9BE4-4179-98D7-E1E263B872FE}"/>
              </a:ext>
            </a:extLst>
          </p:cNvPr>
          <p:cNvGrpSpPr/>
          <p:nvPr/>
        </p:nvGrpSpPr>
        <p:grpSpPr>
          <a:xfrm>
            <a:off x="6065320" y="6217120"/>
            <a:ext cx="360" cy="360"/>
            <a:chOff x="6065320" y="6217120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6A09CC4D-3F0C-49A4-8472-DAAB437454E9}"/>
                    </a:ext>
                  </a:extLst>
                </p14:cNvPr>
                <p14:cNvContentPartPr/>
                <p14:nvPr/>
              </p14:nvContentPartPr>
              <p14:xfrm>
                <a:off x="6065320" y="6217120"/>
                <a:ext cx="360" cy="36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6A09CC4D-3F0C-49A4-8472-DAAB437454E9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056680" y="620848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E775F759-4D51-44FA-A916-8769F6FFF734}"/>
                    </a:ext>
                  </a:extLst>
                </p14:cNvPr>
                <p14:cNvContentPartPr/>
                <p14:nvPr/>
              </p14:nvContentPartPr>
              <p14:xfrm>
                <a:off x="6065320" y="6217120"/>
                <a:ext cx="360" cy="36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E775F759-4D51-44FA-A916-8769F6FFF734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056680" y="620848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F51BAAE6-11B1-4C47-AAF9-FCF09D091C50}"/>
                  </a:ext>
                </a:extLst>
              </p14:cNvPr>
              <p14:cNvContentPartPr/>
              <p14:nvPr/>
            </p14:nvContentPartPr>
            <p14:xfrm>
              <a:off x="4968040" y="5506480"/>
              <a:ext cx="360" cy="360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F51BAAE6-11B1-4C47-AAF9-FCF09D091C50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59400" y="5497480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34" name="Rectangle 33">
            <a:extLst>
              <a:ext uri="{FF2B5EF4-FFF2-40B4-BE49-F238E27FC236}">
                <a16:creationId xmlns:a16="http://schemas.microsoft.com/office/drawing/2014/main" id="{4DA49E73-A75C-4FE1-9FF1-6C7AD6A324A5}"/>
              </a:ext>
            </a:extLst>
          </p:cNvPr>
          <p:cNvSpPr/>
          <p:nvPr/>
        </p:nvSpPr>
        <p:spPr>
          <a:xfrm>
            <a:off x="2121921" y="737706"/>
            <a:ext cx="74004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/>
              <a:t>Time format</a:t>
            </a:r>
            <a:r>
              <a:rPr lang="en-US" b="1" dirty="0"/>
              <a:t>: 8:00 AM US EDT*  (UTC-4) │ 2:00 PM Paris │ 9:00 PM Tokyo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35" name="Table 35">
            <a:extLst>
              <a:ext uri="{FF2B5EF4-FFF2-40B4-BE49-F238E27FC236}">
                <a16:creationId xmlns:a16="http://schemas.microsoft.com/office/drawing/2014/main" id="{FA1D8790-CDD2-4653-822D-8DB94E11CE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7129753"/>
              </p:ext>
            </p:extLst>
          </p:nvPr>
        </p:nvGraphicFramePr>
        <p:xfrm>
          <a:off x="1" y="6818"/>
          <a:ext cx="12190558" cy="76200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12190558">
                  <a:extLst>
                    <a:ext uri="{9D8B030D-6E8A-4147-A177-3AD203B41FA5}">
                      <a16:colId xmlns:a16="http://schemas.microsoft.com/office/drawing/2014/main" val="3278490670"/>
                    </a:ext>
                  </a:extLst>
                </a:gridCol>
              </a:tblGrid>
              <a:tr h="714586">
                <a:tc>
                  <a:txBody>
                    <a:bodyPr/>
                    <a:lstStyle/>
                    <a:p>
                      <a:pPr algn="l"/>
                      <a:r>
                        <a:rPr lang="en-US" sz="4400" dirty="0"/>
                        <a:t>  2021 IMUG Meeting Agenda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4739932"/>
                  </a:ext>
                </a:extLst>
              </a:tr>
            </a:tbl>
          </a:graphicData>
        </a:graphic>
      </p:graphicFrame>
      <p:sp>
        <p:nvSpPr>
          <p:cNvPr id="38" name="Rectangle 37">
            <a:extLst>
              <a:ext uri="{FF2B5EF4-FFF2-40B4-BE49-F238E27FC236}">
                <a16:creationId xmlns:a16="http://schemas.microsoft.com/office/drawing/2014/main" id="{30FE746B-8DA4-4E97-9124-0B90A1E95CC8}"/>
              </a:ext>
            </a:extLst>
          </p:cNvPr>
          <p:cNvSpPr/>
          <p:nvPr/>
        </p:nvSpPr>
        <p:spPr>
          <a:xfrm>
            <a:off x="254043" y="5398846"/>
            <a:ext cx="29415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*Eastern Daylight Time (EDT)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4434FCB-8E68-4007-9087-0C3984D76A37}"/>
              </a:ext>
            </a:extLst>
          </p:cNvPr>
          <p:cNvSpPr/>
          <p:nvPr/>
        </p:nvSpPr>
        <p:spPr>
          <a:xfrm>
            <a:off x="-15454" y="6818"/>
            <a:ext cx="12221468" cy="6844364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75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60000"/>
    </mc:Choice>
    <mc:Fallback xmlns="">
      <p:transition advClick="0" advTm="60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F9A569E-B62E-42E1-B37F-CB616411592C}"/>
              </a:ext>
            </a:extLst>
          </p:cNvPr>
          <p:cNvCxnSpPr>
            <a:cxnSpLocks/>
          </p:cNvCxnSpPr>
          <p:nvPr/>
        </p:nvCxnSpPr>
        <p:spPr>
          <a:xfrm>
            <a:off x="2892790" y="664774"/>
            <a:ext cx="532630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2B50E073-A0B1-4848-9B0D-F4D82BD80F1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15000"/>
          </a:blip>
          <a:srcRect l="5501" r="19020"/>
          <a:stretch/>
        </p:blipFill>
        <p:spPr>
          <a:xfrm>
            <a:off x="5447862" y="10"/>
            <a:ext cx="6758152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graphicFrame>
        <p:nvGraphicFramePr>
          <p:cNvPr id="31" name="Table 5">
            <a:extLst>
              <a:ext uri="{FF2B5EF4-FFF2-40B4-BE49-F238E27FC236}">
                <a16:creationId xmlns:a16="http://schemas.microsoft.com/office/drawing/2014/main" id="{9359FACB-0492-4B4B-B750-519EC1C4E8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6424450"/>
              </p:ext>
            </p:extLst>
          </p:nvPr>
        </p:nvGraphicFramePr>
        <p:xfrm>
          <a:off x="357463" y="1507295"/>
          <a:ext cx="11422833" cy="5083812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1456412">
                  <a:extLst>
                    <a:ext uri="{9D8B030D-6E8A-4147-A177-3AD203B41FA5}">
                      <a16:colId xmlns:a16="http://schemas.microsoft.com/office/drawing/2014/main" val="643607657"/>
                    </a:ext>
                  </a:extLst>
                </a:gridCol>
                <a:gridCol w="5543609">
                  <a:extLst>
                    <a:ext uri="{9D8B030D-6E8A-4147-A177-3AD203B41FA5}">
                      <a16:colId xmlns:a16="http://schemas.microsoft.com/office/drawing/2014/main" val="287424796"/>
                    </a:ext>
                  </a:extLst>
                </a:gridCol>
                <a:gridCol w="2704597">
                  <a:extLst>
                    <a:ext uri="{9D8B030D-6E8A-4147-A177-3AD203B41FA5}">
                      <a16:colId xmlns:a16="http://schemas.microsoft.com/office/drawing/2014/main" val="4100876083"/>
                    </a:ext>
                  </a:extLst>
                </a:gridCol>
                <a:gridCol w="1718215">
                  <a:extLst>
                    <a:ext uri="{9D8B030D-6E8A-4147-A177-3AD203B41FA5}">
                      <a16:colId xmlns:a16="http://schemas.microsoft.com/office/drawing/2014/main" val="34747366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Time*</a:t>
                      </a:r>
                      <a:endParaRPr lang="en-US" sz="2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Title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Presenter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Organization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alpha val="8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01682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8:00 AM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Introduction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Luis Betancourt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NRC, US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3738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8:15 AM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Update of MACCS Dose Conversion Factors (DCF) to FGR 15 Age Dependent DCF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Richard Moffett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Calian, Canada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87972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8:45 AM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Experiences in Developing and Using an Eigenvector Implementation of a Dynamic Terrestrial Foodchain Model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Neil Harman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Jacobs, UK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96643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>
                          <a:effectLst/>
                        </a:rPr>
                        <a:t>9:15 AM</a:t>
                      </a:r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>
                          <a:effectLst/>
                        </a:rPr>
                        <a:t>Break</a:t>
                      </a:r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 dirty="0">
                          <a:effectLst/>
                        </a:rPr>
                        <a:t> </a:t>
                      </a:r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 dirty="0">
                          <a:effectLst/>
                        </a:rPr>
                        <a:t> </a:t>
                      </a:r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3485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9:30 AM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Independent Verification of MACCS Air Dispersion and Dose Models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Osvaldo Pensado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SWRI, US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15269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10:00 AM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Fukushima Benchmark Analyses using RASCAL 4.3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Elisa Cramatte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IDOM, Spain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4417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10:30 AM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In-Situ, Field Gamma Spectrometry in a Radionuclide Air Sampler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Luke Lebel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CNL, Canada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4936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>
                          <a:effectLst/>
                        </a:rPr>
                        <a:t>11:00 AM</a:t>
                      </a:r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>
                          <a:effectLst/>
                        </a:rPr>
                        <a:t>Break</a:t>
                      </a:r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 dirty="0">
                          <a:effectLst/>
                        </a:rPr>
                        <a:t> </a:t>
                      </a:r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 dirty="0">
                          <a:effectLst/>
                        </a:rPr>
                        <a:t> </a:t>
                      </a:r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4277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11:15 AM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How to Compute TEDE Using MACCS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Keith Compton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NRC, US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5532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11:45 AM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Results of the Licensing Modernization Project for Operating Reactors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Matt Humberstone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NRC, US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96123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12:15 PM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Conclusion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Luis Betancourt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NRC, US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0920926"/>
                  </a:ext>
                </a:extLst>
              </a:tr>
            </a:tbl>
          </a:graphicData>
        </a:graphic>
      </p:graphicFrame>
      <p:sp>
        <p:nvSpPr>
          <p:cNvPr id="12" name="Title 1">
            <a:extLst>
              <a:ext uri="{FF2B5EF4-FFF2-40B4-BE49-F238E27FC236}">
                <a16:creationId xmlns:a16="http://schemas.microsoft.com/office/drawing/2014/main" id="{1E51A67C-F239-41F8-AE21-7CDAD0446295}"/>
              </a:ext>
            </a:extLst>
          </p:cNvPr>
          <p:cNvSpPr txBox="1">
            <a:spLocks/>
          </p:cNvSpPr>
          <p:nvPr/>
        </p:nvSpPr>
        <p:spPr>
          <a:xfrm>
            <a:off x="287643" y="1087627"/>
            <a:ext cx="3505695" cy="46148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Session 2: September 21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70ED2C7E-686D-4E06-B967-D6D5C741043F}"/>
                  </a:ext>
                </a:extLst>
              </p14:cNvPr>
              <p14:cNvContentPartPr/>
              <p14:nvPr/>
            </p14:nvContentPartPr>
            <p14:xfrm>
              <a:off x="213160" y="2082160"/>
              <a:ext cx="360" cy="36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70ED2C7E-686D-4E06-B967-D6D5C741043F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4520" y="2073160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18" name="Group 17">
            <a:extLst>
              <a:ext uri="{FF2B5EF4-FFF2-40B4-BE49-F238E27FC236}">
                <a16:creationId xmlns:a16="http://schemas.microsoft.com/office/drawing/2014/main" id="{964C9E4E-80E9-4630-A9B6-FADA31645112}"/>
              </a:ext>
            </a:extLst>
          </p:cNvPr>
          <p:cNvGrpSpPr/>
          <p:nvPr/>
        </p:nvGrpSpPr>
        <p:grpSpPr>
          <a:xfrm>
            <a:off x="3586360" y="6481720"/>
            <a:ext cx="360" cy="360"/>
            <a:chOff x="3586360" y="6481720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CAE48904-5177-4A6F-8DDE-3F134F2311DA}"/>
                    </a:ext>
                  </a:extLst>
                </p14:cNvPr>
                <p14:cNvContentPartPr/>
                <p14:nvPr/>
              </p14:nvContentPartPr>
              <p14:xfrm>
                <a:off x="3586360" y="6481720"/>
                <a:ext cx="360" cy="36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CAE48904-5177-4A6F-8DDE-3F134F2311DA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577360" y="647272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3D90BD2A-0515-4113-ACC6-135C4CE934AF}"/>
                    </a:ext>
                  </a:extLst>
                </p14:cNvPr>
                <p14:cNvContentPartPr/>
                <p14:nvPr/>
              </p14:nvContentPartPr>
              <p14:xfrm>
                <a:off x="3586360" y="6481720"/>
                <a:ext cx="360" cy="36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3D90BD2A-0515-4113-ACC6-135C4CE934AF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577360" y="647272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C359AD2C-2EB6-49E8-92C1-BA1D7DD877E7}"/>
                  </a:ext>
                </a:extLst>
              </p14:cNvPr>
              <p14:cNvContentPartPr/>
              <p14:nvPr/>
            </p14:nvContentPartPr>
            <p14:xfrm>
              <a:off x="3880480" y="6522400"/>
              <a:ext cx="360" cy="36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C359AD2C-2EB6-49E8-92C1-BA1D7DD877E7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71840" y="6513760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EF66171E-2A35-4AAA-905C-73A917E21599}"/>
                  </a:ext>
                </a:extLst>
              </p14:cNvPr>
              <p14:cNvContentPartPr/>
              <p14:nvPr/>
            </p14:nvContentPartPr>
            <p14:xfrm>
              <a:off x="5303560" y="6217120"/>
              <a:ext cx="360" cy="36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EF66171E-2A35-4AAA-905C-73A917E21599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294560" y="6208480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23" name="Group 22">
            <a:extLst>
              <a:ext uri="{FF2B5EF4-FFF2-40B4-BE49-F238E27FC236}">
                <a16:creationId xmlns:a16="http://schemas.microsoft.com/office/drawing/2014/main" id="{D482499B-9BE4-4179-98D7-E1E263B872FE}"/>
              </a:ext>
            </a:extLst>
          </p:cNvPr>
          <p:cNvGrpSpPr/>
          <p:nvPr/>
        </p:nvGrpSpPr>
        <p:grpSpPr>
          <a:xfrm>
            <a:off x="6065320" y="6217120"/>
            <a:ext cx="360" cy="360"/>
            <a:chOff x="6065320" y="6217120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6A09CC4D-3F0C-49A4-8472-DAAB437454E9}"/>
                    </a:ext>
                  </a:extLst>
                </p14:cNvPr>
                <p14:cNvContentPartPr/>
                <p14:nvPr/>
              </p14:nvContentPartPr>
              <p14:xfrm>
                <a:off x="6065320" y="6217120"/>
                <a:ext cx="360" cy="36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6A09CC4D-3F0C-49A4-8472-DAAB437454E9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056680" y="620848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E775F759-4D51-44FA-A916-8769F6FFF734}"/>
                    </a:ext>
                  </a:extLst>
                </p14:cNvPr>
                <p14:cNvContentPartPr/>
                <p14:nvPr/>
              </p14:nvContentPartPr>
              <p14:xfrm>
                <a:off x="6065320" y="6217120"/>
                <a:ext cx="360" cy="36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E775F759-4D51-44FA-A916-8769F6FFF734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056680" y="620848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F51BAAE6-11B1-4C47-AAF9-FCF09D091C50}"/>
                  </a:ext>
                </a:extLst>
              </p14:cNvPr>
              <p14:cNvContentPartPr/>
              <p14:nvPr/>
            </p14:nvContentPartPr>
            <p14:xfrm>
              <a:off x="4968040" y="5506480"/>
              <a:ext cx="360" cy="360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F51BAAE6-11B1-4C47-AAF9-FCF09D091C50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59400" y="5497480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34" name="Rectangle 33">
            <a:extLst>
              <a:ext uri="{FF2B5EF4-FFF2-40B4-BE49-F238E27FC236}">
                <a16:creationId xmlns:a16="http://schemas.microsoft.com/office/drawing/2014/main" id="{4DA49E73-A75C-4FE1-9FF1-6C7AD6A324A5}"/>
              </a:ext>
            </a:extLst>
          </p:cNvPr>
          <p:cNvSpPr/>
          <p:nvPr/>
        </p:nvSpPr>
        <p:spPr>
          <a:xfrm>
            <a:off x="2121921" y="737706"/>
            <a:ext cx="74004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/>
              <a:t>Time format</a:t>
            </a:r>
            <a:r>
              <a:rPr lang="en-US" b="1" dirty="0"/>
              <a:t>: 8:00 AM US EDT*  (UTC-4) │ 2:00 PM Paris │ 9:00 PM Tokyo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35" name="Table 35">
            <a:extLst>
              <a:ext uri="{FF2B5EF4-FFF2-40B4-BE49-F238E27FC236}">
                <a16:creationId xmlns:a16="http://schemas.microsoft.com/office/drawing/2014/main" id="{FA1D8790-CDD2-4653-822D-8DB94E11CE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8572385"/>
              </p:ext>
            </p:extLst>
          </p:nvPr>
        </p:nvGraphicFramePr>
        <p:xfrm>
          <a:off x="1" y="6818"/>
          <a:ext cx="12190558" cy="76200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12190558">
                  <a:extLst>
                    <a:ext uri="{9D8B030D-6E8A-4147-A177-3AD203B41FA5}">
                      <a16:colId xmlns:a16="http://schemas.microsoft.com/office/drawing/2014/main" val="3278490670"/>
                    </a:ext>
                  </a:extLst>
                </a:gridCol>
              </a:tblGrid>
              <a:tr h="714586">
                <a:tc>
                  <a:txBody>
                    <a:bodyPr/>
                    <a:lstStyle/>
                    <a:p>
                      <a:pPr algn="l"/>
                      <a:r>
                        <a:rPr lang="en-US" sz="4400" dirty="0"/>
                        <a:t>  2021 IMUG Meeting Agenda (cont.)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4739932"/>
                  </a:ext>
                </a:extLst>
              </a:tr>
            </a:tbl>
          </a:graphicData>
        </a:graphic>
      </p:graphicFrame>
      <p:sp>
        <p:nvSpPr>
          <p:cNvPr id="38" name="Rectangle 37">
            <a:extLst>
              <a:ext uri="{FF2B5EF4-FFF2-40B4-BE49-F238E27FC236}">
                <a16:creationId xmlns:a16="http://schemas.microsoft.com/office/drawing/2014/main" id="{30FE746B-8DA4-4E97-9124-0B90A1E95CC8}"/>
              </a:ext>
            </a:extLst>
          </p:cNvPr>
          <p:cNvSpPr/>
          <p:nvPr/>
        </p:nvSpPr>
        <p:spPr>
          <a:xfrm>
            <a:off x="254043" y="6546926"/>
            <a:ext cx="29415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*Eastern Daylight Time (EDT)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137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60000"/>
    </mc:Choice>
    <mc:Fallback xmlns="">
      <p:transition advClick="0" advTm="60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F9A569E-B62E-42E1-B37F-CB616411592C}"/>
              </a:ext>
            </a:extLst>
          </p:cNvPr>
          <p:cNvCxnSpPr>
            <a:cxnSpLocks/>
          </p:cNvCxnSpPr>
          <p:nvPr/>
        </p:nvCxnSpPr>
        <p:spPr>
          <a:xfrm>
            <a:off x="2892790" y="664774"/>
            <a:ext cx="532630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2B50E073-A0B1-4848-9B0D-F4D82BD80F1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15000"/>
          </a:blip>
          <a:srcRect l="5501" r="19020"/>
          <a:stretch/>
        </p:blipFill>
        <p:spPr>
          <a:xfrm>
            <a:off x="5447862" y="10"/>
            <a:ext cx="6758152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graphicFrame>
        <p:nvGraphicFramePr>
          <p:cNvPr id="31" name="Table 5">
            <a:extLst>
              <a:ext uri="{FF2B5EF4-FFF2-40B4-BE49-F238E27FC236}">
                <a16:creationId xmlns:a16="http://schemas.microsoft.com/office/drawing/2014/main" id="{9359FACB-0492-4B4B-B750-519EC1C4E8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8680507"/>
              </p:ext>
            </p:extLst>
          </p:nvPr>
        </p:nvGraphicFramePr>
        <p:xfrm>
          <a:off x="357463" y="1608895"/>
          <a:ext cx="11422833" cy="4554539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1456412">
                  <a:extLst>
                    <a:ext uri="{9D8B030D-6E8A-4147-A177-3AD203B41FA5}">
                      <a16:colId xmlns:a16="http://schemas.microsoft.com/office/drawing/2014/main" val="643607657"/>
                    </a:ext>
                  </a:extLst>
                </a:gridCol>
                <a:gridCol w="5543609">
                  <a:extLst>
                    <a:ext uri="{9D8B030D-6E8A-4147-A177-3AD203B41FA5}">
                      <a16:colId xmlns:a16="http://schemas.microsoft.com/office/drawing/2014/main" val="287424796"/>
                    </a:ext>
                  </a:extLst>
                </a:gridCol>
                <a:gridCol w="2704597">
                  <a:extLst>
                    <a:ext uri="{9D8B030D-6E8A-4147-A177-3AD203B41FA5}">
                      <a16:colId xmlns:a16="http://schemas.microsoft.com/office/drawing/2014/main" val="4100876083"/>
                    </a:ext>
                  </a:extLst>
                </a:gridCol>
                <a:gridCol w="1718215">
                  <a:extLst>
                    <a:ext uri="{9D8B030D-6E8A-4147-A177-3AD203B41FA5}">
                      <a16:colId xmlns:a16="http://schemas.microsoft.com/office/drawing/2014/main" val="34747366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Time*</a:t>
                      </a:r>
                      <a:endParaRPr lang="en-US" sz="2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Title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Presenter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Organization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alpha val="8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01682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8:00 AM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Introduction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Luis Betancourt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NRC, US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3738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8:15 AM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Solution to Perform a Large Number of MACCS Calculations using MAAP Results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Sung-yeop Kim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KAERI, South Korea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30287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8:45 AM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MACCS and the Licensing Process of Nuclear Facilities in Argentina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Cristóbal Mulleady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CNEA, Argentina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b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3485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9:15 AM</a:t>
                      </a:r>
                      <a:endParaRPr lang="en-US" sz="1400" b="1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Break</a:t>
                      </a:r>
                      <a:endParaRPr lang="en-US" sz="1400" b="1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400" b="1" i="1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400" b="1" i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15269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9:30 AM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Status of the Level 3 Probablistic Risk Assessment Standard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Grant Teagarden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ANS, US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4417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10:00 AM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Advanced Reactor Initiatives for MACCS - Radionuclide Screening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Jennifer Leute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SNL, US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4936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10:30 AM</a:t>
                      </a:r>
                      <a:endParaRPr lang="en-US" sz="1400" b="1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Break</a:t>
                      </a:r>
                      <a:endParaRPr lang="en-US" sz="1400" b="1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400" b="1" i="1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400" b="1" i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b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4277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10:45 AM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Demonstration of MACCS Capabilities for Advanced Reactors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Mariah Smith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SNL, US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5532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11:15 AM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Non-Radiological Health Consequences from Evacuation and Relocation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Amy Sharp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NRC, US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96123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11:45 AM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Conclusion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Luis Betancourt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NRC, US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0920926"/>
                  </a:ext>
                </a:extLst>
              </a:tr>
            </a:tbl>
          </a:graphicData>
        </a:graphic>
      </p:graphicFrame>
      <p:sp>
        <p:nvSpPr>
          <p:cNvPr id="12" name="Title 1">
            <a:extLst>
              <a:ext uri="{FF2B5EF4-FFF2-40B4-BE49-F238E27FC236}">
                <a16:creationId xmlns:a16="http://schemas.microsoft.com/office/drawing/2014/main" id="{1E51A67C-F239-41F8-AE21-7CDAD0446295}"/>
              </a:ext>
            </a:extLst>
          </p:cNvPr>
          <p:cNvSpPr txBox="1">
            <a:spLocks/>
          </p:cNvSpPr>
          <p:nvPr/>
        </p:nvSpPr>
        <p:spPr>
          <a:xfrm>
            <a:off x="287643" y="1189227"/>
            <a:ext cx="3505695" cy="46148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Session 3: September 22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70ED2C7E-686D-4E06-B967-D6D5C741043F}"/>
                  </a:ext>
                </a:extLst>
              </p14:cNvPr>
              <p14:cNvContentPartPr/>
              <p14:nvPr/>
            </p14:nvContentPartPr>
            <p14:xfrm>
              <a:off x="213160" y="2082160"/>
              <a:ext cx="360" cy="36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70ED2C7E-686D-4E06-B967-D6D5C741043F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4520" y="2073160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18" name="Group 17">
            <a:extLst>
              <a:ext uri="{FF2B5EF4-FFF2-40B4-BE49-F238E27FC236}">
                <a16:creationId xmlns:a16="http://schemas.microsoft.com/office/drawing/2014/main" id="{964C9E4E-80E9-4630-A9B6-FADA31645112}"/>
              </a:ext>
            </a:extLst>
          </p:cNvPr>
          <p:cNvGrpSpPr/>
          <p:nvPr/>
        </p:nvGrpSpPr>
        <p:grpSpPr>
          <a:xfrm>
            <a:off x="3586360" y="6481720"/>
            <a:ext cx="360" cy="360"/>
            <a:chOff x="3586360" y="6481720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CAE48904-5177-4A6F-8DDE-3F134F2311DA}"/>
                    </a:ext>
                  </a:extLst>
                </p14:cNvPr>
                <p14:cNvContentPartPr/>
                <p14:nvPr/>
              </p14:nvContentPartPr>
              <p14:xfrm>
                <a:off x="3586360" y="6481720"/>
                <a:ext cx="360" cy="36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CAE48904-5177-4A6F-8DDE-3F134F2311DA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577360" y="647272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3D90BD2A-0515-4113-ACC6-135C4CE934AF}"/>
                    </a:ext>
                  </a:extLst>
                </p14:cNvPr>
                <p14:cNvContentPartPr/>
                <p14:nvPr/>
              </p14:nvContentPartPr>
              <p14:xfrm>
                <a:off x="3586360" y="6481720"/>
                <a:ext cx="360" cy="36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3D90BD2A-0515-4113-ACC6-135C4CE934AF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577360" y="647272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C359AD2C-2EB6-49E8-92C1-BA1D7DD877E7}"/>
                  </a:ext>
                </a:extLst>
              </p14:cNvPr>
              <p14:cNvContentPartPr/>
              <p14:nvPr/>
            </p14:nvContentPartPr>
            <p14:xfrm>
              <a:off x="3880480" y="6522400"/>
              <a:ext cx="360" cy="36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C359AD2C-2EB6-49E8-92C1-BA1D7DD877E7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71840" y="6513760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EF66171E-2A35-4AAA-905C-73A917E21599}"/>
                  </a:ext>
                </a:extLst>
              </p14:cNvPr>
              <p14:cNvContentPartPr/>
              <p14:nvPr/>
            </p14:nvContentPartPr>
            <p14:xfrm>
              <a:off x="5303560" y="6217120"/>
              <a:ext cx="360" cy="36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EF66171E-2A35-4AAA-905C-73A917E21599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294560" y="6208480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23" name="Group 22">
            <a:extLst>
              <a:ext uri="{FF2B5EF4-FFF2-40B4-BE49-F238E27FC236}">
                <a16:creationId xmlns:a16="http://schemas.microsoft.com/office/drawing/2014/main" id="{D482499B-9BE4-4179-98D7-E1E263B872FE}"/>
              </a:ext>
            </a:extLst>
          </p:cNvPr>
          <p:cNvGrpSpPr/>
          <p:nvPr/>
        </p:nvGrpSpPr>
        <p:grpSpPr>
          <a:xfrm>
            <a:off x="6065320" y="6217120"/>
            <a:ext cx="360" cy="360"/>
            <a:chOff x="6065320" y="6217120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6A09CC4D-3F0C-49A4-8472-DAAB437454E9}"/>
                    </a:ext>
                  </a:extLst>
                </p14:cNvPr>
                <p14:cNvContentPartPr/>
                <p14:nvPr/>
              </p14:nvContentPartPr>
              <p14:xfrm>
                <a:off x="6065320" y="6217120"/>
                <a:ext cx="360" cy="36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6A09CC4D-3F0C-49A4-8472-DAAB437454E9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056680" y="620848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E775F759-4D51-44FA-A916-8769F6FFF734}"/>
                    </a:ext>
                  </a:extLst>
                </p14:cNvPr>
                <p14:cNvContentPartPr/>
                <p14:nvPr/>
              </p14:nvContentPartPr>
              <p14:xfrm>
                <a:off x="6065320" y="6217120"/>
                <a:ext cx="360" cy="36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E775F759-4D51-44FA-A916-8769F6FFF734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056680" y="620848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F51BAAE6-11B1-4C47-AAF9-FCF09D091C50}"/>
                  </a:ext>
                </a:extLst>
              </p14:cNvPr>
              <p14:cNvContentPartPr/>
              <p14:nvPr/>
            </p14:nvContentPartPr>
            <p14:xfrm>
              <a:off x="4968040" y="5506480"/>
              <a:ext cx="360" cy="360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F51BAAE6-11B1-4C47-AAF9-FCF09D091C50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59400" y="5497480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34" name="Rectangle 33">
            <a:extLst>
              <a:ext uri="{FF2B5EF4-FFF2-40B4-BE49-F238E27FC236}">
                <a16:creationId xmlns:a16="http://schemas.microsoft.com/office/drawing/2014/main" id="{4DA49E73-A75C-4FE1-9FF1-6C7AD6A324A5}"/>
              </a:ext>
            </a:extLst>
          </p:cNvPr>
          <p:cNvSpPr/>
          <p:nvPr/>
        </p:nvSpPr>
        <p:spPr>
          <a:xfrm>
            <a:off x="2121921" y="737706"/>
            <a:ext cx="74004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/>
              <a:t>Time format</a:t>
            </a:r>
            <a:r>
              <a:rPr lang="en-US" b="1" dirty="0"/>
              <a:t>: 8:00 AM US EDT*  (UTC-4) │ 2:00 PM Paris │ 9:00 PM Tokyo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35" name="Table 35">
            <a:extLst>
              <a:ext uri="{FF2B5EF4-FFF2-40B4-BE49-F238E27FC236}">
                <a16:creationId xmlns:a16="http://schemas.microsoft.com/office/drawing/2014/main" id="{FA1D8790-CDD2-4653-822D-8DB94E11CE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393143"/>
              </p:ext>
            </p:extLst>
          </p:nvPr>
        </p:nvGraphicFramePr>
        <p:xfrm>
          <a:off x="1" y="6818"/>
          <a:ext cx="12190558" cy="76200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12190558">
                  <a:extLst>
                    <a:ext uri="{9D8B030D-6E8A-4147-A177-3AD203B41FA5}">
                      <a16:colId xmlns:a16="http://schemas.microsoft.com/office/drawing/2014/main" val="3278490670"/>
                    </a:ext>
                  </a:extLst>
                </a:gridCol>
              </a:tblGrid>
              <a:tr h="714586">
                <a:tc>
                  <a:txBody>
                    <a:bodyPr/>
                    <a:lstStyle/>
                    <a:p>
                      <a:pPr algn="l"/>
                      <a:r>
                        <a:rPr lang="en-US" sz="4400" dirty="0"/>
                        <a:t>  2021 IMUG Meeting Agenda (cont.)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4739932"/>
                  </a:ext>
                </a:extLst>
              </a:tr>
            </a:tbl>
          </a:graphicData>
        </a:graphic>
      </p:graphicFrame>
      <p:sp>
        <p:nvSpPr>
          <p:cNvPr id="38" name="Rectangle 37">
            <a:extLst>
              <a:ext uri="{FF2B5EF4-FFF2-40B4-BE49-F238E27FC236}">
                <a16:creationId xmlns:a16="http://schemas.microsoft.com/office/drawing/2014/main" id="{30FE746B-8DA4-4E97-9124-0B90A1E95CC8}"/>
              </a:ext>
            </a:extLst>
          </p:cNvPr>
          <p:cNvSpPr/>
          <p:nvPr/>
        </p:nvSpPr>
        <p:spPr>
          <a:xfrm>
            <a:off x="264203" y="6120206"/>
            <a:ext cx="29415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*Eastern Daylight Time (EDT)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371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60000"/>
    </mc:Choice>
    <mc:Fallback xmlns="">
      <p:transition advClick="0" advTm="60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E459B4A-8069-4B4F-9EE0-4F0A272585E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42757" y="0"/>
            <a:ext cx="5862755" cy="685800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A8B82D0-498F-4EA9-8D34-2E559139EA3A}"/>
              </a:ext>
            </a:extLst>
          </p:cNvPr>
          <p:cNvSpPr/>
          <p:nvPr/>
        </p:nvSpPr>
        <p:spPr>
          <a:xfrm>
            <a:off x="2121921" y="737706"/>
            <a:ext cx="76523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/>
              <a:t>Time format</a:t>
            </a:r>
            <a:r>
              <a:rPr lang="en-US" b="1" dirty="0"/>
              <a:t>: 8:00 AM US EDT*  (UTC-4) │ 2:00 PM Paris │ 9:00 PM Tokyo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15" name="Table 35">
            <a:extLst>
              <a:ext uri="{FF2B5EF4-FFF2-40B4-BE49-F238E27FC236}">
                <a16:creationId xmlns:a16="http://schemas.microsoft.com/office/drawing/2014/main" id="{AFB3C491-A147-4FD5-AA55-4C9F45E564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1544394"/>
              </p:ext>
            </p:extLst>
          </p:nvPr>
        </p:nvGraphicFramePr>
        <p:xfrm>
          <a:off x="1" y="6818"/>
          <a:ext cx="12192000" cy="76200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2192000">
                  <a:extLst>
                    <a:ext uri="{9D8B030D-6E8A-4147-A177-3AD203B41FA5}">
                      <a16:colId xmlns:a16="http://schemas.microsoft.com/office/drawing/2014/main" val="3278490670"/>
                    </a:ext>
                  </a:extLst>
                </a:gridCol>
              </a:tblGrid>
              <a:tr h="714586">
                <a:tc>
                  <a:txBody>
                    <a:bodyPr/>
                    <a:lstStyle/>
                    <a:p>
                      <a:pPr algn="l"/>
                      <a:r>
                        <a:rPr lang="en-US" sz="4400" dirty="0"/>
                        <a:t>  2021 MACCS Workshop Agenda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4739932"/>
                  </a:ext>
                </a:extLst>
              </a:tr>
            </a:tbl>
          </a:graphicData>
        </a:graphic>
      </p:graphicFrame>
      <p:graphicFrame>
        <p:nvGraphicFramePr>
          <p:cNvPr id="16" name="Table 5">
            <a:extLst>
              <a:ext uri="{FF2B5EF4-FFF2-40B4-BE49-F238E27FC236}">
                <a16:creationId xmlns:a16="http://schemas.microsoft.com/office/drawing/2014/main" id="{A086CAB0-6336-4FBE-9366-C5F1AB3F3E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2173092"/>
              </p:ext>
            </p:extLst>
          </p:nvPr>
        </p:nvGraphicFramePr>
        <p:xfrm>
          <a:off x="357463" y="1608895"/>
          <a:ext cx="11422833" cy="370840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456412">
                  <a:extLst>
                    <a:ext uri="{9D8B030D-6E8A-4147-A177-3AD203B41FA5}">
                      <a16:colId xmlns:a16="http://schemas.microsoft.com/office/drawing/2014/main" val="643607657"/>
                    </a:ext>
                  </a:extLst>
                </a:gridCol>
                <a:gridCol w="5543609">
                  <a:extLst>
                    <a:ext uri="{9D8B030D-6E8A-4147-A177-3AD203B41FA5}">
                      <a16:colId xmlns:a16="http://schemas.microsoft.com/office/drawing/2014/main" val="287424796"/>
                    </a:ext>
                  </a:extLst>
                </a:gridCol>
                <a:gridCol w="2704597">
                  <a:extLst>
                    <a:ext uri="{9D8B030D-6E8A-4147-A177-3AD203B41FA5}">
                      <a16:colId xmlns:a16="http://schemas.microsoft.com/office/drawing/2014/main" val="4100876083"/>
                    </a:ext>
                  </a:extLst>
                </a:gridCol>
                <a:gridCol w="1718215">
                  <a:extLst>
                    <a:ext uri="{9D8B030D-6E8A-4147-A177-3AD203B41FA5}">
                      <a16:colId xmlns:a16="http://schemas.microsoft.com/office/drawing/2014/main" val="34747366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Time*</a:t>
                      </a:r>
                      <a:endParaRPr lang="en-US" sz="2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Title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Presenter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Organization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alpha val="8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01682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8:00 AM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Welcome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Keith Compton (moderator)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NRC, US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3738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8:15 AM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Overview for New Users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Jennifer Leute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SNL, US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3485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8:45 AM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Theory Manual (1/2)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AJ Nosek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NRC, US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15269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9:15 AM</a:t>
                      </a:r>
                      <a:endParaRPr lang="en-US" sz="1400" b="1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Break</a:t>
                      </a:r>
                      <a:endParaRPr lang="en-US" sz="1400" b="1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400" b="1" i="1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400" b="1" i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4936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9:30 AM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Theory Manual (2/2)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AJ Nosek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NRC, US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4277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10:30 AM</a:t>
                      </a:r>
                      <a:endParaRPr lang="en-US" sz="1400" b="1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Break</a:t>
                      </a:r>
                      <a:endParaRPr lang="en-US" sz="1400" b="1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400" b="1" i="1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400" b="1" i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dk1">
                        <a:tint val="20000"/>
                        <a:alpha val="8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5532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10:45 AM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Near Field Modeling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Dan Clayton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SNL, US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96123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11:15 AM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AniMACCS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Jennifer Leute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SNL, US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29581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11:45 AM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Conclusion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Keith Compton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NRC, US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9525" anchor="ctr">
                    <a:solidFill>
                      <a:schemeClr val="lt1">
                        <a:alpha val="8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3081645"/>
                  </a:ext>
                </a:extLst>
              </a:tr>
            </a:tbl>
          </a:graphicData>
        </a:graphic>
      </p:graphicFrame>
      <p:sp>
        <p:nvSpPr>
          <p:cNvPr id="17" name="Title 1">
            <a:extLst>
              <a:ext uri="{FF2B5EF4-FFF2-40B4-BE49-F238E27FC236}">
                <a16:creationId xmlns:a16="http://schemas.microsoft.com/office/drawing/2014/main" id="{63FF8957-B76B-438A-960E-F5CC30C4330A}"/>
              </a:ext>
            </a:extLst>
          </p:cNvPr>
          <p:cNvSpPr txBox="1">
            <a:spLocks/>
          </p:cNvSpPr>
          <p:nvPr/>
        </p:nvSpPr>
        <p:spPr>
          <a:xfrm>
            <a:off x="287643" y="1107038"/>
            <a:ext cx="4446917" cy="54367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b="1" dirty="0"/>
              <a:t>Session 4: September 23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9718B7D-6D60-4A0A-86F5-F45AC44E4B0B}"/>
              </a:ext>
            </a:extLst>
          </p:cNvPr>
          <p:cNvSpPr/>
          <p:nvPr/>
        </p:nvSpPr>
        <p:spPr>
          <a:xfrm>
            <a:off x="287643" y="5374573"/>
            <a:ext cx="29415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*Eastern Daylight Time (EDT)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3084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1274</TotalTime>
  <Words>611</Words>
  <Application>Microsoft Office PowerPoint</Application>
  <PresentationFormat>Widescreen</PresentationFormat>
  <Paragraphs>180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Navarro Alicea, Carlos</dc:creator>
  <cp:lastModifiedBy>Leute, Jennifer E</cp:lastModifiedBy>
  <cp:revision>50</cp:revision>
  <dcterms:created xsi:type="dcterms:W3CDTF">2021-06-30T19:12:45Z</dcterms:created>
  <dcterms:modified xsi:type="dcterms:W3CDTF">2021-09-20T11:49:45Z</dcterms:modified>
</cp:coreProperties>
</file>